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1" r:id="rId7"/>
    <p:sldId id="294" r:id="rId8"/>
    <p:sldId id="281" r:id="rId9"/>
    <p:sldId id="262" r:id="rId10"/>
    <p:sldId id="295" r:id="rId11"/>
    <p:sldId id="265" r:id="rId12"/>
    <p:sldId id="268" r:id="rId13"/>
    <p:sldId id="296" r:id="rId14"/>
    <p:sldId id="283" r:id="rId15"/>
    <p:sldId id="297" r:id="rId16"/>
    <p:sldId id="270" r:id="rId17"/>
    <p:sldId id="286" r:id="rId18"/>
    <p:sldId id="312" r:id="rId19"/>
    <p:sldId id="27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6" r:id="rId32"/>
    <p:sldId id="328" r:id="rId33"/>
    <p:sldId id="280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A6A6A6"/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>
        <p:scale>
          <a:sx n="124" d="100"/>
          <a:sy n="124" d="100"/>
        </p:scale>
        <p:origin x="72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10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F43A7-3778-4449-BD55-DAEDD9CE55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AC0D3-736B-491A-8DC5-41C8CC5EE0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更多精美模板请访问卡卡办公网：</a:t>
            </a:r>
            <a:r>
              <a:rPr lang="en-US" altLang="zh-CN"/>
              <a:t>https://www.kakappt.com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更多精美模板请访问卡卡办公网：</a:t>
            </a:r>
            <a:r>
              <a:rPr lang="en-US" altLang="zh-CN"/>
              <a:t>https://www.kakappt.com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24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kappt.com_b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1"/>
          <a:srcRect t="5974"/>
          <a:stretch>
            <a:fillRect/>
          </a:stretch>
        </p:blipFill>
        <p:spPr>
          <a:xfrm flipH="1">
            <a:off x="0" y="7620"/>
            <a:ext cx="3302000" cy="2329180"/>
          </a:xfrm>
          <a:prstGeom prst="rect">
            <a:avLst/>
          </a:prstGeom>
        </p:spPr>
      </p:pic>
      <p:pic>
        <p:nvPicPr>
          <p:cNvPr id="3" name="http://photo-static-api.fotomore.com/creative/vcg/400/new/VCG41N931538726.jpg" descr="&amp;pky270_sjzg_VCG41N931538726&amp;2&amp;src_toppic_inpsrchzd1&amp;"/>
          <p:cNvPicPr>
            <a:picLocks noChangeAspect="1"/>
          </p:cNvPicPr>
          <p:nvPr/>
        </p:nvPicPr>
        <p:blipFill>
          <a:blip r:embed="rId2"/>
          <a:srcRect l="14731" r="19991"/>
          <a:stretch>
            <a:fillRect/>
          </a:stretch>
        </p:blipFill>
        <p:spPr>
          <a:xfrm flipH="1">
            <a:off x="7313295" y="0"/>
            <a:ext cx="4476750" cy="6858000"/>
          </a:xfrm>
          <a:prstGeom prst="rect">
            <a:avLst/>
          </a:prstGeom>
        </p:spPr>
      </p:pic>
      <p:pic>
        <p:nvPicPr>
          <p:cNvPr id="11" name="Two Steps From Hell - Victory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84263" y="-633413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82346" y="4169029"/>
            <a:ext cx="21107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刘本宸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黄子扬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115" y="2767965"/>
            <a:ext cx="7559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楷体" charset="0"/>
                <a:ea typeface="楷体" charset="0"/>
                <a:cs typeface="楷体" charset="0"/>
              </a:rPr>
              <a:t>DNA 计算理论的历史和前沿发展</a:t>
            </a:r>
            <a:endParaRPr lang="en-US" altLang="zh-CN" sz="4000" dirty="0">
              <a:latin typeface="楷体" charset="0"/>
              <a:ea typeface="楷体" charset="0"/>
              <a:cs typeface="楷体" charset="0"/>
            </a:endParaRPr>
          </a:p>
          <a:p>
            <a:endParaRPr lang="en-US" altLang="zh-CN" sz="4000" dirty="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http://photo-static-api.fotomore.com/creative/vcg/400/new/VCG41N909956800.jpg" descr="&amp;pky290_sjzg_VCG41N909956800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721954" y="4255556"/>
            <a:ext cx="3470046" cy="2602444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567815" y="1115695"/>
            <a:ext cx="46843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      </a:t>
            </a:r>
            <a:r>
              <a:rPr lang="zh-CN" altLang="en-US" sz="2800" dirty="0">
                <a:effectLst/>
                <a:latin typeface="楷体" charset="0"/>
                <a:ea typeface="楷体" charset="0"/>
                <a:cs typeface="楷体" charset="0"/>
              </a:rPr>
              <a:t>由右图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我们可以看到DNA 逻辑门的基本工作原理。左边两条绿色的链是逻辑门</a:t>
            </a:r>
            <a:r>
              <a:rPr lang="zh-CN" sz="2800" dirty="0">
                <a:effectLst/>
                <a:latin typeface="楷体" charset="0"/>
                <a:ea typeface="楷体" charset="0"/>
                <a:cs typeface="楷体" charset="0"/>
              </a:rPr>
              <a:t>，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可以把这个链看成一个</a:t>
            </a:r>
            <a:r>
              <a:rPr lang="zh-CN" sz="2800" dirty="0">
                <a:effectLst/>
                <a:latin typeface="楷体" charset="0"/>
                <a:ea typeface="楷体" charset="0"/>
                <a:cs typeface="楷体" charset="0"/>
              </a:rPr>
              <a:t>函数，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X1</a:t>
            </a:r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/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X2</a:t>
            </a:r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/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X3 可以看做输入的形参。左边橙色的链Y1</a:t>
            </a:r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/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Y2</a:t>
            </a:r>
            <a:r>
              <a:rPr lang="en-US" sz="2800" dirty="0">
                <a:effectLst/>
                <a:latin typeface="楷体" charset="0"/>
                <a:ea typeface="楷体" charset="0"/>
                <a:cs typeface="楷体" charset="0"/>
              </a:rPr>
              <a:t>/</a:t>
            </a:r>
            <a:r>
              <a:rPr sz="2800" dirty="0">
                <a:effectLst/>
                <a:latin typeface="楷体" charset="0"/>
                <a:ea typeface="楷体" charset="0"/>
                <a:cs typeface="楷体" charset="0"/>
              </a:rPr>
              <a:t>Y3 代表输入</a:t>
            </a:r>
            <a:r>
              <a:rPr lang="zh-CN" sz="2800" dirty="0">
                <a:effectLst/>
                <a:latin typeface="楷体" charset="0"/>
                <a:ea typeface="楷体" charset="0"/>
                <a:cs typeface="楷体" charset="0"/>
              </a:rPr>
              <a:t>，并对输入的</a:t>
            </a:r>
            <a:r>
              <a:rPr lang="en-US" altLang="zh-CN" sz="2800" dirty="0">
                <a:effectLst/>
                <a:latin typeface="楷体" charset="0"/>
                <a:ea typeface="楷体" charset="0"/>
                <a:cs typeface="楷体" charset="0"/>
              </a:rPr>
              <a:t>DNA</a:t>
            </a:r>
            <a:r>
              <a:rPr lang="zh-CN" altLang="en-US" sz="2800" dirty="0">
                <a:effectLst/>
                <a:latin typeface="楷体" charset="0"/>
                <a:ea typeface="楷体" charset="0"/>
                <a:cs typeface="楷体" charset="0"/>
              </a:rPr>
              <a:t>杂化处理。</a:t>
            </a:r>
            <a:endParaRPr lang="zh-CN" altLang="en-US" sz="2800" dirty="0">
              <a:effectLst/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" name="Rectangle 74"/>
          <p:cNvSpPr/>
          <p:nvPr/>
        </p:nvSpPr>
        <p:spPr>
          <a:xfrm rot="5400000">
            <a:off x="-1841500" y="2448560"/>
            <a:ext cx="5169535" cy="871220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815" y="417830"/>
            <a:ext cx="65468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endParaRPr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/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逻辑门电路的实现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 descr="截屏2023-05-04 21.18.06"/>
          <p:cNvPicPr>
            <a:picLocks noChangeAspect="1"/>
          </p:cNvPicPr>
          <p:nvPr/>
        </p:nvPicPr>
        <p:blipFill>
          <a:blip r:embed="rId2"/>
          <a:srcRect r="1340"/>
          <a:stretch>
            <a:fillRect/>
          </a:stretch>
        </p:blipFill>
        <p:spPr>
          <a:xfrm>
            <a:off x="6740525" y="132715"/>
            <a:ext cx="3834130" cy="509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1463040" y="812165"/>
            <a:ext cx="468439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/>
                <a:latin typeface="楷体" charset="0"/>
                <a:ea typeface="楷体" charset="0"/>
                <a:cs typeface="楷体" charset="0"/>
              </a:rPr>
              <a:t>      </a:t>
            </a:r>
            <a:r>
              <a:rPr sz="2600" dirty="0">
                <a:effectLst/>
                <a:latin typeface="楷体" charset="0"/>
                <a:ea typeface="楷体" charset="0"/>
                <a:cs typeface="楷体" charset="0"/>
              </a:rPr>
              <a:t>如果 Xi 和 Yi 是可以通过 DNA 的结合规则结合到一起，那就会让 Gb 端获得电子。先将门电路 DNA 与输入 DNA 混合，经过一段时间反应之后，电子得失运动结束了（也就是氧化还原反应）。我们再对溶液中 DNA 分子进行定量的分析，主要是对比 Ga 和 Gb 之间的电子比例。如果这个比例约等于 0 那最后的输出就是 0，否则就是 1。</a:t>
            </a:r>
            <a:endParaRPr sz="2600" dirty="0">
              <a:effectLst/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" name="Rectangle 74"/>
          <p:cNvSpPr/>
          <p:nvPr/>
        </p:nvSpPr>
        <p:spPr>
          <a:xfrm rot="5400000">
            <a:off x="-1841500" y="2448560"/>
            <a:ext cx="5169535" cy="871220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815" y="417830"/>
            <a:ext cx="65468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endParaRPr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/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逻辑门电路的实现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截屏2023-05-04 21.21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1280" y="650240"/>
            <a:ext cx="5288280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与门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805" y="1906270"/>
            <a:ext cx="525716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>
                <a:latin typeface="楷体" charset="0"/>
                <a:ea typeface="楷体" charset="0"/>
                <a:cs typeface="楷体" charset="0"/>
              </a:rPr>
              <a:t>    </a:t>
            </a:r>
            <a:r>
              <a:rPr kumimoji="1" lang="zh-CN" altLang="en-US" sz="2600" dirty="0">
                <a:latin typeface="楷体" charset="0"/>
                <a:ea typeface="楷体" charset="0"/>
                <a:cs typeface="楷体" charset="0"/>
              </a:rPr>
              <a:t>在图中我们可以看到逻辑门的两个输入形参都是 A，即这个逻辑门是一个只对两个 T产生反应的一个与门。我们可以在图中看到左边的电泳图像。只有两个 Y 都是 T 的时候 Gb 才会出现电泳现象。最后的 Gb\Ga 也说明了这一点，只有两个输入都是 1 的时候才会输出 1。</a:t>
            </a:r>
            <a:endParaRPr kumimoji="1" lang="zh-CN" altLang="en-US" sz="2600" dirty="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" name="图片 4" descr="logic-gate-exper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1740" y="1524635"/>
            <a:ext cx="5257800" cy="452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或门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805" y="1906270"/>
            <a:ext cx="525716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8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kumimoji="1" sz="2800" dirty="0">
                <a:latin typeface="楷体" charset="0"/>
                <a:ea typeface="楷体" charset="0"/>
                <a:cs typeface="楷体" charset="0"/>
              </a:rPr>
              <a:t>在图中我们可以看到类似上一个实验相同的结构，但是这个地方实验者先对或运算进行了一步转换。将或运算转化成了三个合取式的析取项。所以一开始的 DNA 也加入了三种逻辑门，针对 11，01，10 三种输入都会给出 1 的输出。</a:t>
            </a:r>
            <a:endParaRPr kumimoji="1" sz="2800" dirty="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3" name="图片 2" descr="logic-gate-exper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7895" y="1576705"/>
            <a:ext cx="5600700" cy="469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ttp://photo-static-api.fotomore.com/creative/vcg/veer/400/new/VCG41N669506646.jpg" descr="&amp;pky210_sjzg_VCG41N669506646&amp;2&amp;src_toppic_inpsrchzd1&amp;"/>
          <p:cNvPicPr>
            <a:picLocks noChangeAspect="1"/>
          </p:cNvPicPr>
          <p:nvPr/>
        </p:nvPicPr>
        <p:blipFill>
          <a:blip r:embed="rId1"/>
          <a:srcRect l="30813"/>
          <a:stretch>
            <a:fillRect/>
          </a:stretch>
        </p:blipFill>
        <p:spPr>
          <a:xfrm flipH="1">
            <a:off x="0" y="0"/>
            <a:ext cx="6326505" cy="6858000"/>
          </a:xfrm>
          <a:prstGeom prst="rect">
            <a:avLst/>
          </a:prstGeom>
        </p:spPr>
      </p:pic>
      <p:sp>
        <p:nvSpPr>
          <p:cNvPr id="11" name="Freeform 201"/>
          <p:cNvSpPr/>
          <p:nvPr/>
        </p:nvSpPr>
        <p:spPr bwMode="auto">
          <a:xfrm flipV="1">
            <a:off x="6986270" y="3018155"/>
            <a:ext cx="5010785" cy="607060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0194" y="1916762"/>
            <a:ext cx="14234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03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9985" y="3056255"/>
            <a:ext cx="394462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DNA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计算最新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应用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986014" y="3736243"/>
            <a:ext cx="9144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自动机</a:t>
            </a:r>
            <a:r>
              <a:rPr lang="en-US" altLang="zh-CN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	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9091932" y="3736243"/>
            <a:ext cx="204089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的神经网络</a:t>
            </a:r>
            <a:endParaRPr lang="zh-CN" altLang="en-US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124585" y="1487805"/>
            <a:ext cx="5183505" cy="34467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32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这是来自一个关于 DNA 计算在自动机上面的应用，作者 Joanne Macdonald 等人通过 DNA 的逻辑门实现了一个可以下井字棋的有限自动机。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我们将先从其门电路的设计开始。</a:t>
            </a:r>
            <a:endParaRPr lang="zh-CN" sz="32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自动机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090" y="2287904"/>
            <a:ext cx="5888965" cy="441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47140" y="2019935"/>
            <a:ext cx="9667240" cy="24618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altLang="zh-CN" sz="32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自动机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使用了与上面不同的逻辑门电路的设计结构，但是大致思想都是相同的。即从真值表出发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，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通过对输入输出的编解码，来设计与之对应的 DNA 结构，让 DNA 在给定的输入上可以发出对应的、可以观测到的反应。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自动机的门电路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680200" y="890270"/>
            <a:ext cx="50393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dirty="0">
                <a:latin typeface="楷体" charset="0"/>
                <a:ea typeface="楷体" charset="0"/>
                <a:cs typeface="楷体" charset="0"/>
                <a:sym typeface="微软雅黑" panose="020B0503020204020204" pitchFamily="34" charset="-122"/>
              </a:rPr>
              <a:t>在图中环形分子的两端有两个突出的序列，是用来与别的 DNA 序列结合的。在给定的 DNA 序列两端有不同的物质，有一端物质 (在图中标志为 T) 可以在给定的波长下的输入的光的波长之下发出另一种波长的光；而另一端的物质 (在图中标志为 BH2) 可以在序列完整的时候吸收 T 发出的荧光，并将其转化为热量。</a:t>
            </a:r>
            <a:endParaRPr sz="2400" dirty="0">
              <a:latin typeface="楷体" charset="0"/>
              <a:ea typeface="楷体" charset="0"/>
              <a:cs typeface="楷体" charset="0"/>
              <a:sym typeface="微软雅黑" panose="020B0503020204020204" pitchFamily="34" charset="-122"/>
            </a:endParaRPr>
          </a:p>
        </p:txBody>
      </p:sp>
      <p:pic>
        <p:nvPicPr>
          <p:cNvPr id="13" name="图片 12" descr="auto-machin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" y="371475"/>
            <a:ext cx="6200775" cy="611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666865" y="371475"/>
            <a:ext cx="5039360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报隶-简" panose="02010600040101010101" charset="-122"/>
                <a:ea typeface="报隶-简" panose="02010600040101010101" charset="-122"/>
                <a:cs typeface="楷体" charset="0"/>
                <a:sym typeface="微软雅黑" panose="020B0503020204020204" pitchFamily="34" charset="-122"/>
              </a:rPr>
              <a:t>AND GATE</a:t>
            </a:r>
            <a:endParaRPr sz="2400" dirty="0">
              <a:latin typeface="楷体" charset="0"/>
              <a:ea typeface="楷体" charset="0"/>
              <a:cs typeface="楷体" charset="0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sz="2400" dirty="0">
                <a:latin typeface="楷体" charset="0"/>
                <a:ea typeface="楷体" charset="0"/>
                <a:cs typeface="楷体" charset="0"/>
                <a:sym typeface="微软雅黑" panose="020B0503020204020204" pitchFamily="34" charset="-122"/>
              </a:rPr>
              <a:t>通过</a:t>
            </a:r>
            <a:r>
              <a:rPr lang="en-US" altLang="zh-CN" sz="2400" dirty="0">
                <a:latin typeface="楷体" charset="0"/>
                <a:ea typeface="楷体" charset="0"/>
                <a:cs typeface="楷体" charset="0"/>
                <a:sym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楷体" charset="0"/>
                <a:ea typeface="楷体" charset="0"/>
                <a:cs typeface="楷体" charset="0"/>
                <a:sym typeface="微软雅黑" panose="020B0503020204020204" pitchFamily="34" charset="-122"/>
              </a:rPr>
              <a:t>图可知，</a:t>
            </a:r>
            <a:r>
              <a:rPr sz="2400" dirty="0">
                <a:latin typeface="楷体" charset="0"/>
                <a:ea typeface="楷体" charset="0"/>
                <a:cs typeface="楷体" charset="0"/>
                <a:sym typeface="微软雅黑" panose="020B0503020204020204" pitchFamily="34" charset="-122"/>
              </a:rPr>
              <a:t>如果输入的两个序列是环形分子的补集，则在单链DNA序列的拉伸下，环形分子的一段会与DNA酶分离。在加入发出荧光的DNA序列之后，检测是否发出荧光，如果发出荧光，说明基底DNA酶已有的分子的键已经暴露并且与可以发出荧光的DNA序列反应过了，这样就可以设计一个与门。</a:t>
            </a:r>
            <a:endParaRPr sz="2400" dirty="0">
              <a:latin typeface="楷体" charset="0"/>
              <a:ea typeface="楷体" charset="0"/>
              <a:cs typeface="楷体" charset="0"/>
              <a:sym typeface="微软雅黑" panose="020B0503020204020204" pitchFamily="34" charset="-122"/>
            </a:endParaRPr>
          </a:p>
        </p:txBody>
      </p:sp>
      <p:pic>
        <p:nvPicPr>
          <p:cNvPr id="13" name="图片 12" descr="auto-machin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" y="371475"/>
            <a:ext cx="6200775" cy="611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47140" y="1773555"/>
            <a:ext cx="9667240" cy="29546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当第三个环形 DNA 酶分子iz的补集的DNA分子序列显现时，整个大的DNA酶都会展开，使得DNA酶失去活性，不再起到催化作用。只有当ix和iy的补集分子出现，但是iz的补集DNA分子没有出现时，整个大分子可以展现出酶的催化作用，因此只有当序列x=y=1；z=0出现时，整体逻辑门的输出才为1。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Input AND-NOT Gate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090" y="2287904"/>
            <a:ext cx="5888965" cy="4417200"/>
          </a:xfrm>
          <a:prstGeom prst="rect">
            <a:avLst/>
          </a:prstGeom>
        </p:spPr>
      </p:pic>
      <p:cxnSp>
        <p:nvCxnSpPr>
          <p:cNvPr id="17" name="MH_Others_1"/>
          <p:cNvCxnSpPr>
            <a:endCxn id="19" idx="3"/>
          </p:cNvCxnSpPr>
          <p:nvPr>
            <p:custDataLst>
              <p:tags r:id="rId2"/>
            </p:custDataLst>
          </p:nvPr>
        </p:nvCxnSpPr>
        <p:spPr>
          <a:xfrm>
            <a:off x="3822700" y="279063"/>
            <a:ext cx="0" cy="6531068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2"/>
          <p:cNvSpPr/>
          <p:nvPr>
            <p:custDataLst>
              <p:tags r:id="rId3"/>
            </p:custDataLst>
          </p:nvPr>
        </p:nvSpPr>
        <p:spPr>
          <a:xfrm flipH="1">
            <a:off x="1672651" y="4274"/>
            <a:ext cx="4331728" cy="895632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422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  <a:endParaRPr lang="zh-CN" altLang="en-US" sz="422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MH_Others_3"/>
          <p:cNvSpPr/>
          <p:nvPr>
            <p:custDataLst>
              <p:tags r:id="rId4"/>
            </p:custDataLst>
          </p:nvPr>
        </p:nvSpPr>
        <p:spPr>
          <a:xfrm>
            <a:off x="3695459" y="6590753"/>
            <a:ext cx="254482" cy="21937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MH_Number_1"/>
          <p:cNvSpPr/>
          <p:nvPr>
            <p:custDataLst>
              <p:tags r:id="rId5"/>
            </p:custDataLst>
          </p:nvPr>
        </p:nvSpPr>
        <p:spPr>
          <a:xfrm>
            <a:off x="3797255" y="1525150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01</a:t>
            </a:r>
            <a:endParaRPr lang="zh-CN" altLang="en-US" sz="253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1" name="MH_Number_2"/>
          <p:cNvSpPr/>
          <p:nvPr>
            <p:custDataLst>
              <p:tags r:id="rId6"/>
            </p:custDataLst>
          </p:nvPr>
        </p:nvSpPr>
        <p:spPr>
          <a:xfrm flipH="1">
            <a:off x="3090611" y="3002612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02</a:t>
            </a:r>
            <a:endParaRPr lang="zh-CN" altLang="en-US" sz="253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2" name="MH_Number_3"/>
          <p:cNvSpPr/>
          <p:nvPr>
            <p:custDataLst>
              <p:tags r:id="rId7"/>
            </p:custDataLst>
          </p:nvPr>
        </p:nvSpPr>
        <p:spPr>
          <a:xfrm>
            <a:off x="3822655" y="4481979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03</a:t>
            </a:r>
            <a:endParaRPr lang="zh-CN" altLang="en-US" sz="253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4" name="MH_Entry_1"/>
          <p:cNvSpPr/>
          <p:nvPr>
            <p:custDataLst>
              <p:tags r:id="rId8"/>
            </p:custDataLst>
          </p:nvPr>
        </p:nvSpPr>
        <p:spPr>
          <a:xfrm>
            <a:off x="4660900" y="1513840"/>
            <a:ext cx="286004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</a:t>
            </a:r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计算理念</a:t>
            </a:r>
            <a:endParaRPr lang="zh-CN" altLang="en-US" sz="3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MH_Entry_2"/>
          <p:cNvSpPr/>
          <p:nvPr>
            <p:custDataLst>
              <p:tags r:id="rId9"/>
            </p:custDataLst>
          </p:nvPr>
        </p:nvSpPr>
        <p:spPr>
          <a:xfrm>
            <a:off x="-5715" y="3002915"/>
            <a:ext cx="300355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r"/>
            <a:r>
              <a:rPr lang="en-US" altLang="zh-CN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</a:t>
            </a:r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计算的</a:t>
            </a:r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发展</a:t>
            </a:r>
            <a:endParaRPr lang="zh-CN" altLang="en-US" sz="3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MH_Entry_3"/>
          <p:cNvSpPr/>
          <p:nvPr>
            <p:custDataLst>
              <p:tags r:id="rId10"/>
            </p:custDataLst>
          </p:nvPr>
        </p:nvSpPr>
        <p:spPr>
          <a:xfrm>
            <a:off x="4745073" y="4301307"/>
            <a:ext cx="2466542" cy="98488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</a:t>
            </a:r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计算的最新应用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745183" y="3183154"/>
            <a:ext cx="720080" cy="720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-340642" y="2717198"/>
            <a:ext cx="1668016" cy="158417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64285" y="1571625"/>
            <a:ext cx="9667240" cy="443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针对井字棋游戏，可以设计如下几条规则使得 AI 更加接近胜利：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1. 如果下在该位置可以赢棋，那么就下在该位置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2. 如果对手下在该位置可以赢棋，那就下在该位置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。。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3. 如果中心位置空闲，那么下在中心位置要优于边上和角上位置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4. 如果角上位置空闲，那么下在角上位置要优于边上位置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5. 如果只有边上位置空闲，那么只能下在边上位置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  <a:endParaRPr lang="zh-CN" sz="32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井字棋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算法设计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6666865" y="1610995"/>
            <a:ext cx="4868545" cy="443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因此我们就可以从上面的规则出发，将文字的规则转化为门电路的逻辑，将门电路用 DNA 实现一遍，最后就可以实现 DNA 自动机了。我们给格子从左到右、从上到下分别赋予 1 到 9。我们先用逻辑表达式将右上角的格子表示出来 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  <a:endParaRPr lang="zh-CN" sz="32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井字棋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算法设计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logic-ter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1348740"/>
            <a:ext cx="5710555" cy="5364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6326505" y="1705293"/>
            <a:ext cx="4868545" cy="34467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依次类推，我们可以将所有格子里面的逻辑表达式都写出来，并且将它们转化成我们已经实现好的DNA 逻辑门的形式 。到最后我们就可以和他展开博弈了。</a:t>
            </a:r>
            <a:endParaRPr sz="32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井字棋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算法设计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logic-gate-gri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60" y="1388745"/>
            <a:ext cx="5066665" cy="5167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井字棋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automaton-batt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4485" y="1296670"/>
            <a:ext cx="9002395" cy="5233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一点思考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6400" y="1520190"/>
            <a:ext cx="902144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从上面给到的实验步骤和实验结果来看，DNA 自动机在串行处理的能力上确实有所欠缺。如果让硅芯片来处理这个井字棋问题大概会用 Minmax 算法、alpha-beta 剪枝、dfs 等算法来处理这些问题。但是放到 DNA 自动机上面我们必须先给出每一步可能的做法，最后再交给 DNA 自动机判断。同时 DNA 自动机需要的前期处理工作相当的繁杂。比如我们要模拟九个格子，每一个格子要装入对应的逻辑门的 DNA 序列，中间一旦出错，就会导致最后的输出错误。</a:t>
            </a:r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  <a:p>
            <a:r>
              <a:rPr lang="en-US" altLang="zh-CN" sz="2400">
                <a:latin typeface="楷体" charset="0"/>
                <a:ea typeface="楷体" charset="0"/>
                <a:cs typeface="楷体" charset="0"/>
              </a:rPr>
              <a:t>       </a:t>
            </a: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但是从另一面看 DNA 自动机的并行计算能力是很强大的，如果我们可以从这个中型的自动机拓展到更大型的自动机，它能处理的信息就不止是处理一个井字棋这么简单了。</a:t>
            </a:r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124585" y="1599248"/>
            <a:ext cx="5183505" cy="443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3200" dirty="0">
                <a:latin typeface="楷体" charset="0"/>
                <a:ea typeface="楷体" charset="0"/>
                <a:cs typeface="楷体" charset="0"/>
              </a:rPr>
              <a:t>华东师范大学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提出了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基于简单的 DNA 门开关结构合成 DNA 的调控电路实现卷积神经网络算法。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该算法</a:t>
            </a:r>
            <a:r>
              <a:rPr sz="3200" dirty="0">
                <a:latin typeface="楷体" charset="0"/>
                <a:ea typeface="楷体" charset="0"/>
                <a:cs typeface="楷体" charset="0"/>
              </a:rPr>
              <a:t>采用3×6 大小的卷积核，可以实现超过八种模式的识别。而且这个卷积神经网络可以与另外一个 DNA 电路连接，构建分层网络</a:t>
            </a:r>
            <a:r>
              <a:rPr lang="zh-CN" sz="3200" dirty="0">
                <a:latin typeface="楷体" charset="0"/>
                <a:ea typeface="楷体" charset="0"/>
                <a:cs typeface="楷体" charset="0"/>
              </a:rPr>
              <a:t>。</a:t>
            </a:r>
            <a:endParaRPr lang="zh-CN" sz="32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kumimoji="1"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神经网络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090" y="2287904"/>
            <a:ext cx="5888965" cy="441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结构设计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1630" y="4905375"/>
            <a:ext cx="1151255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200">
                <a:latin typeface="楷体" charset="0"/>
                <a:ea typeface="楷体" charset="0"/>
                <a:cs typeface="楷体" charset="0"/>
              </a:rPr>
              <a:t>将输入的大小设为12x12，并为每个像素点编号0-143。每个像素点都可以用一段DNA代替，并根据其值的不同，</a:t>
            </a:r>
            <a:r>
              <a:rPr lang="zh-CN" sz="2200">
                <a:latin typeface="楷体" charset="0"/>
                <a:ea typeface="楷体" charset="0"/>
                <a:cs typeface="楷体" charset="0"/>
              </a:rPr>
              <a:t>确定其</a:t>
            </a:r>
            <a:r>
              <a:rPr sz="2200">
                <a:latin typeface="楷体" charset="0"/>
                <a:ea typeface="楷体" charset="0"/>
                <a:cs typeface="楷体" charset="0"/>
              </a:rPr>
              <a:t>是否出现在反应体系中。将权重分子和输入DNA串结合后，可以生成新的输出，这些输出被累加以生成不同的yi。为了处理一些负值的权重，这里采用了一种巧妙的处理方式，即正值代表的物质和负值代表的物质是可以反应消耗掉的，从而在化学层面上实现了减法。</a:t>
            </a:r>
            <a:endParaRPr sz="22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4" name="图片 3" descr="dna-cnn-structure"/>
          <p:cNvPicPr>
            <a:picLocks noChangeAspect="1"/>
          </p:cNvPicPr>
          <p:nvPr/>
        </p:nvPicPr>
        <p:blipFill>
          <a:blip r:embed="rId1"/>
          <a:srcRect t="47944"/>
          <a:stretch>
            <a:fillRect/>
          </a:stretch>
        </p:blipFill>
        <p:spPr>
          <a:xfrm>
            <a:off x="1831975" y="1231900"/>
            <a:ext cx="8343900" cy="354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dna-cnn-tr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262380"/>
            <a:ext cx="6492875" cy="5595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02500" y="1751330"/>
            <a:ext cx="469455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>
                <a:latin typeface="楷体" charset="0"/>
                <a:ea typeface="楷体" charset="0"/>
                <a:cs typeface="楷体" charset="0"/>
              </a:rPr>
              <a:t>可以通过</a:t>
            </a:r>
            <a:r>
              <a:rPr lang="zh-CN" altLang="en-US" sz="2600">
                <a:latin typeface="楷体" charset="0"/>
                <a:ea typeface="楷体" charset="0"/>
                <a:cs typeface="楷体" charset="0"/>
              </a:rPr>
              <a:t>左侧子图 e 看到，这个 DNA 卷积神经网络在识别变换后图像的准确率方面是相当不错的。在子图 e 中，研究者选了两个比较相近的的图形，Fire 和 Earth。在旋转的所有角度中，DNA 卷积神经网络都可以较好的识别其中模式。而且在绝大多数时候，分类是分的比较开的，没有分不清的情况。</a:t>
            </a:r>
            <a:endParaRPr lang="zh-CN" altLang="en-US" sz="260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67805" y="1357630"/>
            <a:ext cx="4694555" cy="5292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>
                <a:latin typeface="楷体" charset="0"/>
                <a:ea typeface="楷体" charset="0"/>
                <a:cs typeface="楷体" charset="0"/>
              </a:rPr>
              <a:t>研究者在输入点阵的右上角接入了四个标记。分别标记为四类物品集合。这个时候会先有一个 DNA 的分类器对这个输入点阵做分类，分类之后，可以把剩余的点阵接入到 DNA 卷积神经网络中去，最后根据 DNA 卷积神经网络的输出，再叠加一开始的分类类别，可以做到 32 分类的效果。在实验结果的子图 c/f 中，作者用作图和枚举的方式像我们展示了DNA 神经网络的识别效果。</a:t>
            </a:r>
            <a:endParaRPr lang="zh-CN" altLang="en-US" sz="26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3" name="图片 2" descr="dna-cnn-res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530" y="1149350"/>
            <a:ext cx="5617210" cy="570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64285" y="1417638"/>
            <a:ext cx="9667240" cy="4739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28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sz="2800" dirty="0">
                <a:latin typeface="楷体" charset="0"/>
                <a:ea typeface="楷体" charset="0"/>
                <a:cs typeface="楷体" charset="0"/>
              </a:rPr>
              <a:t>目前来看，用 DNA 来实现神经网络算是 DNA 计算比较前沿的研究了。作者的初衷是利用 DNA 计算强大并行计算方式来解决卷积问题。但是现在应该是受制于科技水平有限，只能做出相对较为简陋的卷积神经网络模型。不过最后的识别的表现很不错，应该十分有前景。</a:t>
            </a:r>
            <a:endParaRPr sz="2800" dirty="0">
              <a:latin typeface="楷体" charset="0"/>
              <a:ea typeface="楷体" charset="0"/>
              <a:cs typeface="楷体" charset="0"/>
            </a:endParaRPr>
          </a:p>
          <a:p>
            <a:r>
              <a:rPr lang="en-US" sz="2800" dirty="0">
                <a:latin typeface="楷体" charset="0"/>
                <a:ea typeface="楷体" charset="0"/>
                <a:cs typeface="楷体" charset="0"/>
              </a:rPr>
              <a:t>        </a:t>
            </a:r>
            <a:r>
              <a:rPr sz="2800" dirty="0">
                <a:latin typeface="楷体" charset="0"/>
                <a:ea typeface="楷体" charset="0"/>
                <a:cs typeface="楷体" charset="0"/>
              </a:rPr>
              <a:t>但是另一方面，这样的 DNA 卷积神经网络只是在针对一个特定的问题给出答案，并没有很普遍的解决办法。如果想要想本文研究者说的一样将这个神经网络嵌入之后的 DNA 计算机中，那我感觉 DNA 计算还要有很长的一段路要走。起码要用 DNA 做出有显卡那样的并行处理能力的处理结构才能在之后的 DNA 计算中取得一定的成果。</a:t>
            </a:r>
            <a:endParaRPr sz="28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一点思考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ttp://photo-static-api.fotomore.com/creative/vcg/veer/400/new/VCG41N669506646.jpg" descr="&amp;pky210_sjzg_VCG41N669506646&amp;2&amp;src_toppic_inpsrchzd1&amp;"/>
          <p:cNvPicPr>
            <a:picLocks noChangeAspect="1"/>
          </p:cNvPicPr>
          <p:nvPr/>
        </p:nvPicPr>
        <p:blipFill>
          <a:blip r:embed="rId1"/>
          <a:srcRect l="30813"/>
          <a:stretch>
            <a:fillRect/>
          </a:stretch>
        </p:blipFill>
        <p:spPr>
          <a:xfrm flipH="1">
            <a:off x="0" y="0"/>
            <a:ext cx="6326505" cy="6858000"/>
          </a:xfrm>
          <a:prstGeom prst="rect">
            <a:avLst/>
          </a:prstGeom>
        </p:spPr>
      </p:pic>
      <p:sp>
        <p:nvSpPr>
          <p:cNvPr id="2" name="Freeform 201"/>
          <p:cNvSpPr/>
          <p:nvPr/>
        </p:nvSpPr>
        <p:spPr bwMode="auto">
          <a:xfrm flipV="1">
            <a:off x="6986013" y="3018256"/>
            <a:ext cx="4211834" cy="606988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0194" y="1916762"/>
            <a:ext cx="142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01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99726" y="3056139"/>
            <a:ext cx="318440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DNA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计算理念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6986014" y="3736243"/>
            <a:ext cx="98425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实验步骤</a:t>
            </a:r>
            <a:endParaRPr lang="zh-CN" altLang="en-US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9091932" y="3736243"/>
            <a:ext cx="98425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算法实现</a:t>
            </a:r>
            <a:endParaRPr lang="zh-CN" altLang="en-US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986013" y="4079242"/>
            <a:ext cx="57785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优势</a:t>
            </a:r>
            <a:endParaRPr lang="zh-CN" altLang="en-US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9091932" y="4079241"/>
            <a:ext cx="57785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局限</a:t>
            </a:r>
            <a:endParaRPr lang="zh-CN" altLang="en-US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64285" y="1848485"/>
            <a:ext cx="9890125" cy="38779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[1] L. M. Adleman, ”Molecular computation of solutions to combinatorial problems,” Science, vol. 266, no.5187, pp. 1021-1024, Nov. 1994, doi: 10.1126/science.7973651.</a:t>
            </a:r>
            <a:endParaRPr sz="1800" dirty="0">
              <a:latin typeface="楷体" charset="0"/>
              <a:ea typeface="楷体" charset="0"/>
              <a:cs typeface="楷体" charset="0"/>
            </a:endParaRP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[2] A. Okamoto, K. Tanaka, and I. Saito, “DNA logic gates,”Journal of the American Chemical Society, vol.126, no. 30, pp. 9458–9463, 2004.</a:t>
            </a:r>
            <a:endParaRPr sz="1800" dirty="0">
              <a:latin typeface="楷体" charset="0"/>
              <a:ea typeface="楷体" charset="0"/>
              <a:cs typeface="楷体" charset="0"/>
            </a:endParaRP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[3] G. Seelig, D. Soloveichik, D. Y. Zhang, and E. Winfree, “Enzyme-free nucleic acid logic circuits,”Science,vol. 314, no. 5805, pp. 1585–1588, 2006.</a:t>
            </a:r>
            <a:endParaRPr sz="1800" dirty="0">
              <a:latin typeface="楷体" charset="0"/>
              <a:ea typeface="楷体" charset="0"/>
              <a:cs typeface="楷体" charset="0"/>
            </a:endParaRP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[4] J. Macdonald, Y. Li, M. Sutovic, H. Lederman, K. Pendri, W. Lu, B. L. Andrews, D. Stefanovic, and M.N. Stojanovic, “Medium scale integration of molecular logic gates in an automaton,”Nano Letters, vol. 6,no. 11, pp. 2598–2603, 2006.</a:t>
            </a:r>
            <a:endParaRPr sz="1800" dirty="0">
              <a:latin typeface="楷体" charset="0"/>
              <a:ea typeface="楷体" charset="0"/>
              <a:cs typeface="楷体" charset="0"/>
            </a:endParaRP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[5] A. J. Thubagere et al., “A cargo-sorting DNA robot,”Science, vol. 357, no. 6356, 2017. doi:</a:t>
            </a:r>
            <a:endParaRPr sz="1800" dirty="0">
              <a:latin typeface="楷体" charset="0"/>
              <a:ea typeface="楷体" charset="0"/>
              <a:cs typeface="楷体" charset="0"/>
            </a:endParaRP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10.1126/science.aan6558</a:t>
            </a:r>
            <a:endParaRPr sz="1800" dirty="0">
              <a:latin typeface="楷体" charset="0"/>
              <a:ea typeface="楷体" charset="0"/>
              <a:cs typeface="楷体" charset="0"/>
            </a:endParaRPr>
          </a:p>
          <a:p>
            <a:r>
              <a:rPr sz="1800" dirty="0">
                <a:latin typeface="楷体" charset="0"/>
                <a:ea typeface="楷体" charset="0"/>
                <a:cs typeface="楷体" charset="0"/>
              </a:rPr>
              <a:t>[6] X. Xiong et al., “Molecular convolutional neural networks with DNA regulatory circuits,”Nature MachineIntelligence, vol. 4, no. 7, pp. 625–635, 2022. doi:10.1038/s42256-022-00502-7</a:t>
            </a:r>
            <a:endParaRPr sz="18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文献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1305" y="3177320"/>
            <a:ext cx="11738706" cy="36832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87240" y="3405015"/>
            <a:ext cx="8792071" cy="259839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1050" y="3727975"/>
            <a:ext cx="5202533" cy="155368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  <p:bldP spid="5" grpId="0" bldLvl="0" animBg="1"/>
      <p:bldP spid="5" grpId="1" bldLvl="0" animBg="1"/>
      <p:bldP spid="5" grpId="2" bldLvl="0" animBg="1"/>
      <p:bldP spid="3" grpId="0" bldLvl="0" animBg="1"/>
      <p:bldP spid="3" grpId="1" bldLvl="0" animBg="1"/>
      <p:bldP spid="3" grpId="2" bldLvl="0" animBg="1"/>
      <p:bldP spid="6" grpId="0" bldLvl="0" animBg="1"/>
      <p:bldP spid="6" grpId="1" bldLvl="0" animBg="1"/>
      <p:bldP spid="6" grpId="2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ttp://photo-static-api.fotomore.com/creative/vcg/veer/400/new/VCG41N180763854.jpg" descr="&amp;pky250_sjzg_VCG41N180763854&amp;2&amp;src_toppic_inpsrchzd1&amp;"/>
          <p:cNvPicPr>
            <a:picLocks noChangeAspect="1"/>
          </p:cNvPicPr>
          <p:nvPr/>
        </p:nvPicPr>
        <p:blipFill>
          <a:blip r:embed="rId1"/>
          <a:srcRect t="5974"/>
          <a:stretch>
            <a:fillRect/>
          </a:stretch>
        </p:blipFill>
        <p:spPr>
          <a:xfrm flipH="1">
            <a:off x="0" y="7620"/>
            <a:ext cx="3302000" cy="2329180"/>
          </a:xfrm>
          <a:prstGeom prst="rect">
            <a:avLst/>
          </a:prstGeom>
        </p:spPr>
      </p:pic>
      <p:pic>
        <p:nvPicPr>
          <p:cNvPr id="3" name="http://photo-static-api.fotomore.com/creative/vcg/400/new/VCG41N931538726.jpg" descr="&amp;pky270_sjzg_VCG41N931538726&amp;2&amp;src_toppic_inpsrchzd1&amp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04840" y="0"/>
            <a:ext cx="6858000" cy="6858000"/>
          </a:xfrm>
          <a:prstGeom prst="rect">
            <a:avLst/>
          </a:prstGeom>
        </p:spPr>
      </p:pic>
      <p:sp>
        <p:nvSpPr>
          <p:cNvPr id="7" name="TextBox 26"/>
          <p:cNvSpPr txBox="1"/>
          <p:nvPr/>
        </p:nvSpPr>
        <p:spPr>
          <a:xfrm>
            <a:off x="1751732" y="2849140"/>
            <a:ext cx="425196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  <a:endParaRPr lang="zh-CN" altLang="en-US" sz="5335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12792" y="4245967"/>
            <a:ext cx="3863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汇报人：刘本宸   时间：</a:t>
            </a: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2023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6"/>
          <p:cNvSpPr txBox="1"/>
          <p:nvPr/>
        </p:nvSpPr>
        <p:spPr>
          <a:xfrm>
            <a:off x="393700" y="616585"/>
            <a:ext cx="2839085" cy="996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实验</a:t>
            </a:r>
            <a:r>
              <a:rPr lang="zh-CN" altLang="en-US" sz="5400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步骤</a:t>
            </a:r>
            <a:endParaRPr lang="zh-CN" altLang="en-US" sz="5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39"/>
          <p:cNvSpPr/>
          <p:nvPr/>
        </p:nvSpPr>
        <p:spPr>
          <a:xfrm>
            <a:off x="3911435" y="616593"/>
            <a:ext cx="7880323" cy="5653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85875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    Adleman 想要利用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碱基互补配对</a:t>
            </a: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原理来解决一个指定的 NP 完全问题，即哈密顿路径问题。</a:t>
            </a:r>
            <a:endParaRPr lang="en-US" altLang="zh-CN" sz="2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 defTabSz="1285875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    他先是构造一个 DNA 分子池，并且使用 DNA 分子编码问题的解空间，并利用碱基互补配对原则进行问题计算。具体来说，Adleman 将问题的每个可能解表示为一个 DNA 序列，并将这些 DNA 序列混合在一起形成一个 DNA 分子池。然后，他将问题的输入表示为一个 DNA 序列，并将其与 DNA 分子池中的 DNA 序列进行杂交反应，以诱导形成包含问题的可能解的 DNA 序列的部分匹配。这部分匹配主要是用到了 DNA 的碱基互补原则。比如在文中 Adleman 提到了如何用碱基序列对一个图中的“顶点”和“边”进行建模和转化。</a:t>
            </a:r>
            <a:endParaRPr lang="en-US" altLang="zh-CN" sz="2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2" name="图片 1" descr="aldeman-articl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26030"/>
            <a:ext cx="3816985" cy="3166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6"/>
          <p:cNvSpPr txBox="1"/>
          <p:nvPr/>
        </p:nvSpPr>
        <p:spPr>
          <a:xfrm>
            <a:off x="393700" y="616585"/>
            <a:ext cx="2839085" cy="996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实验</a:t>
            </a:r>
            <a:r>
              <a:rPr lang="zh-CN" altLang="en-US" sz="5400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步骤</a:t>
            </a:r>
            <a:endParaRPr lang="zh-CN" altLang="en-US" sz="5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39"/>
          <p:cNvSpPr/>
          <p:nvPr/>
        </p:nvSpPr>
        <p:spPr>
          <a:xfrm>
            <a:off x="4803140" y="616585"/>
            <a:ext cx="6398895" cy="4062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85875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    接下来，Adleman 使用 PCR 技术扩增这些匹配 DNA 序列，从而增加它们的数量。最后，他对扩增后的DNA 序列进行测序分析（电泳），以确定哪些 DNA 序列表示问题的解1(c)。在这个电泳的结果图可以先看右轴，指示的是用于计算的 DNA 的碱基序列长度。这个实验的最终产物在最右图中可以看到，一条条亮线代表了这个哈密尔顿回路的顶点遍历顺序。</a:t>
            </a:r>
            <a:endParaRPr lang="en-US" altLang="zh-CN" sz="2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28" name="http://photo-static-api.fotomore.com/creative/vcg/veer/400/new/VCG41N122383965.jpg" descr="&amp;pky220_sjzg_VCG41N122383965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4178"/>
            <a:ext cx="3397648" cy="5433822"/>
          </a:xfrm>
          <a:prstGeom prst="rect">
            <a:avLst/>
          </a:prstGeom>
        </p:spPr>
      </p:pic>
      <p:pic>
        <p:nvPicPr>
          <p:cNvPr id="2" name="图片 1" descr="aldeman-articl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90" y="4679315"/>
            <a:ext cx="7302500" cy="199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截屏2023-05-04 20.27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3505" y="1430655"/>
            <a:ext cx="9448800" cy="462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01822" y="2140748"/>
            <a:ext cx="9746725" cy="34467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        Aldeman 在论文中写到:“在 DNA 合成的世界里面，每秒 10^20 次计算似乎也是可行的”。在文章中他还使用了有关反应能量的计算，最后大约计算出来1 焦耳的能量足够 2 × 10^19 次计算。这样的计算的能效比就算是和当今的电子计算机相比，也是十分惊人的。而且 Adleman 希望，他的方法在理论上可以推广下去，以至于可以解决任何 NP 完全问题。</a:t>
            </a:r>
            <a:endParaRPr lang="en-US" altLang="zh-CN" sz="3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优点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3330" y="3789045"/>
            <a:ext cx="9664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2055" y="1268730"/>
            <a:ext cx="9305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50000"/>
                  </a:schemeClr>
                </a:solidFill>
              </a:rPr>
              <a:t>高效节能</a:t>
            </a:r>
            <a:endParaRPr lang="zh-CN" altLang="en-US" sz="400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/>
          <p:nvPr/>
        </p:nvSpPr>
        <p:spPr>
          <a:xfrm>
            <a:off x="2202771" y="296661"/>
            <a:ext cx="7786458" cy="871128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defTabSz="544195">
              <a:lnSpc>
                <a:spcPct val="120000"/>
              </a:lnSpc>
              <a:defRPr/>
            </a:pPr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20"/>
          <p:cNvSpPr txBox="1"/>
          <p:nvPr/>
        </p:nvSpPr>
        <p:spPr bwMode="auto">
          <a:xfrm>
            <a:off x="1201822" y="2140748"/>
            <a:ext cx="9746725" cy="34467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       实际上它的应用受到了一些限制，例如需要大量的 DNA 序列和 PCR 扩增的时间和成本较高等问题，比如：虽然在论文中说到 DNA 计算的理论速度大约是每秒 1020 次，但是实际的实验室情况之下，这个七个节点的哈密尔顿的图的求解用了七天; 而且随着图的节点数量的增多，DNA 的计算也有可能出现错误，这个时候还需要仔细控制实验条件。</a:t>
            </a:r>
            <a:endParaRPr lang="en-US" altLang="zh-CN" sz="3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33031" y="396607"/>
            <a:ext cx="692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局限</a:t>
            </a:r>
            <a:endParaRPr kumimoji="1" lang="zh-CN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3330" y="3789045"/>
            <a:ext cx="9664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2055" y="1268730"/>
            <a:ext cx="9305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50000"/>
                  </a:schemeClr>
                </a:solidFill>
              </a:rPr>
              <a:t>成本高</a:t>
            </a:r>
            <a:r>
              <a:rPr lang="zh-CN" altLang="en-US" sz="4000">
                <a:solidFill>
                  <a:schemeClr val="accent4">
                    <a:lumMod val="50000"/>
                  </a:schemeClr>
                </a:solidFill>
              </a:rPr>
              <a:t>易出错</a:t>
            </a:r>
            <a:endParaRPr lang="zh-CN" altLang="en-US" sz="400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ttp://photo-static-api.fotomore.com/creative/vcg/veer/400/new/VCG41N669506646.jpg" descr="&amp;pky210_sjzg_VCG41N669506646&amp;2&amp;src_toppic_inpsrchzd1&amp;"/>
          <p:cNvPicPr>
            <a:picLocks noChangeAspect="1"/>
          </p:cNvPicPr>
          <p:nvPr/>
        </p:nvPicPr>
        <p:blipFill>
          <a:blip r:embed="rId1"/>
          <a:srcRect l="30813"/>
          <a:stretch>
            <a:fillRect/>
          </a:stretch>
        </p:blipFill>
        <p:spPr>
          <a:xfrm flipH="1">
            <a:off x="0" y="0"/>
            <a:ext cx="6326505" cy="6858000"/>
          </a:xfrm>
          <a:prstGeom prst="rect">
            <a:avLst/>
          </a:prstGeom>
        </p:spPr>
      </p:pic>
      <p:sp>
        <p:nvSpPr>
          <p:cNvPr id="11" name="Freeform 201"/>
          <p:cNvSpPr/>
          <p:nvPr/>
        </p:nvSpPr>
        <p:spPr bwMode="auto">
          <a:xfrm flipV="1">
            <a:off x="6986013" y="3018256"/>
            <a:ext cx="4211834" cy="606988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0194" y="1916762"/>
            <a:ext cx="14234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02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66675" y="3078173"/>
            <a:ext cx="3184408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DNA 计算的发展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986014" y="3736243"/>
            <a:ext cx="231013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DNA 逻辑门电路的实现</a:t>
            </a:r>
            <a:endParaRPr 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/>
      <p:bldP spid="14" grpId="0"/>
    </p:bldLst>
  </p:timing>
</p:sld>
</file>

<file path=ppt/tags/tag1.xml><?xml version="1.0" encoding="utf-8"?>
<p:tagLst xmlns:p="http://schemas.openxmlformats.org/presentationml/2006/main">
  <p:tag name="MH" val="20160830110450"/>
  <p:tag name="MH_LIBRARY" val="CONTENTS"/>
  <p:tag name="MH_TYPE" val="OTHERS"/>
  <p:tag name="ID" val="547127"/>
</p:tagLst>
</file>

<file path=ppt/tags/tag10.xml><?xml version="1.0" encoding="utf-8"?>
<p:tagLst xmlns:p="http://schemas.openxmlformats.org/presentationml/2006/main">
  <p:tag name="ISPRING_PRESENTATION_TITLE" val="14435"/>
  <p:tag name="COMMONDATA" val="eyJoZGlkIjoiMzAxZjAxMjE3Y2E1NTRiOTU5MTFhZDYwYzE5Nzc2MWYifQ=="/>
</p:tagLst>
</file>

<file path=ppt/tags/tag2.xml><?xml version="1.0" encoding="utf-8"?>
<p:tagLst xmlns:p="http://schemas.openxmlformats.org/presentationml/2006/main">
  <p:tag name="MH" val="20160830110450"/>
  <p:tag name="MH_LIBRARY" val="CONTENTS"/>
  <p:tag name="MH_TYPE" val="OTHERS"/>
  <p:tag name="ID" val="547127"/>
</p:tagLst>
</file>

<file path=ppt/tags/tag3.xml><?xml version="1.0" encoding="utf-8"?>
<p:tagLst xmlns:p="http://schemas.openxmlformats.org/presentationml/2006/main">
  <p:tag name="MH" val="20160830110450"/>
  <p:tag name="MH_LIBRARY" val="CONTENTS"/>
  <p:tag name="MH_TYPE" val="OTHERS"/>
  <p:tag name="ID" val="547127"/>
</p:tagLst>
</file>

<file path=ppt/tags/tag4.xml><?xml version="1.0" encoding="utf-8"?>
<p:tagLst xmlns:p="http://schemas.openxmlformats.org/presentationml/2006/main">
  <p:tag name="MH" val="20160830110450"/>
  <p:tag name="MH_LIBRARY" val="CONTENTS"/>
  <p:tag name="MH_TYPE" val="NUMBER"/>
  <p:tag name="ID" val="547127"/>
  <p:tag name="MH_ORDER" val="1"/>
</p:tagLst>
</file>

<file path=ppt/tags/tag5.xml><?xml version="1.0" encoding="utf-8"?>
<p:tagLst xmlns:p="http://schemas.openxmlformats.org/presentationml/2006/main">
  <p:tag name="MH" val="20160830110450"/>
  <p:tag name="MH_LIBRARY" val="CONTENTS"/>
  <p:tag name="MH_TYPE" val="NUMBER"/>
  <p:tag name="ID" val="547127"/>
  <p:tag name="MH_ORDER" val="2"/>
</p:tagLst>
</file>

<file path=ppt/tags/tag6.xml><?xml version="1.0" encoding="utf-8"?>
<p:tagLst xmlns:p="http://schemas.openxmlformats.org/presentationml/2006/main">
  <p:tag name="MH" val="20160830110450"/>
  <p:tag name="MH_LIBRARY" val="CONTENTS"/>
  <p:tag name="MH_TYPE" val="NUMBER"/>
  <p:tag name="ID" val="547127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heme/theme1.xml><?xml version="1.0" encoding="utf-8"?>
<a:theme xmlns:a="http://schemas.openxmlformats.org/drawingml/2006/main" name="www.kaka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0</TotalTime>
  <Words>4946</Words>
  <Application>WPS 文字</Application>
  <PresentationFormat>宽屏</PresentationFormat>
  <Paragraphs>162</Paragraphs>
  <Slides>31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汉仪旗黑</vt:lpstr>
      <vt:lpstr>楷体</vt:lpstr>
      <vt:lpstr>Times New Roman</vt:lpstr>
      <vt:lpstr>Calibri</vt:lpstr>
      <vt:lpstr>Helvetica Neue</vt:lpstr>
      <vt:lpstr>MS PGothic</vt:lpstr>
      <vt:lpstr>宋体-简</vt:lpstr>
      <vt:lpstr>KaiTi</vt:lpstr>
      <vt:lpstr>汉仪楷体KW</vt:lpstr>
      <vt:lpstr>报隶-简</vt:lpstr>
      <vt:lpstr>等线</vt:lpstr>
      <vt:lpstr>汉仪中等线KW</vt:lpstr>
      <vt:lpstr>汉仪书宋二KW</vt:lpstr>
      <vt:lpstr>宋体</vt:lpstr>
      <vt:lpstr>Arial Unicode MS</vt:lpstr>
      <vt:lpstr>www.kakappt.com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卡卡办公</Company>
  <LinksUpToDate>false</LinksUpToDate>
  <SharedDoc>false</SharedDoc>
  <HyperlinksChanged>false</HyperlinksChanged>
  <AppVersion>14.0000</AppVersion>
  <Manager>卡卡办公</Manager>
  <HyperlinkBase>www.kakappt.com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简约风高科技人工智能产品介绍发布PPT模板</dc:title>
  <dc:creator>卡卡办公</dc:creator>
  <cp:keywords>简约风高科技人工智能产品介绍发布PPT模板</cp:keywords>
  <dc:description>卡卡办公</dc:description>
  <dc:subject>PPT模板</dc:subject>
  <cp:category>PPT模板</cp:category>
  <cp:lastModifiedBy>Kam</cp:lastModifiedBy>
  <cp:revision>19</cp:revision>
  <dcterms:created xsi:type="dcterms:W3CDTF">2023-05-09T15:55:17Z</dcterms:created>
  <dcterms:modified xsi:type="dcterms:W3CDTF">2023-05-09T15:55:17Z</dcterms:modified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89B0561A9AB6C45BC19E536482FA5659</vt:lpwstr>
  </property>
  <property fmtid="{D5CDD505-2E9C-101B-9397-08002B2CF9AE}" pid="3" name="KSOProductBuildVer">
    <vt:lpwstr>2052-5.0.0.7548</vt:lpwstr>
  </property>
</Properties>
</file>